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Economica"/>
      <p:regular r:id="rId25"/>
      <p:bold r:id="rId26"/>
      <p:italic r:id="rId27"/>
      <p:boldItalic r:id="rId28"/>
    </p:embeddedFont>
    <p:embeddedFont>
      <p:font typeface="Roboto"/>
      <p:regular r:id="rId29"/>
      <p:bold r:id="rId30"/>
      <p:italic r:id="rId31"/>
      <p:boldItalic r:id="rId32"/>
    </p:embeddedFont>
    <p:embeddedFont>
      <p:font typeface="Lato"/>
      <p:regular r:id="rId33"/>
      <p:bold r:id="rId34"/>
      <p:italic r:id="rId35"/>
      <p:boldItalic r:id="rId36"/>
    </p:embeddedFont>
    <p:embeddedFont>
      <p:font typeface="Open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Economica-bold.fntdata"/><Relationship Id="rId25" Type="http://schemas.openxmlformats.org/officeDocument/2006/relationships/font" Target="fonts/Economica-regular.fntdata"/><Relationship Id="rId28" Type="http://schemas.openxmlformats.org/officeDocument/2006/relationships/font" Target="fonts/Economica-boldItalic.fntdata"/><Relationship Id="rId27" Type="http://schemas.openxmlformats.org/officeDocument/2006/relationships/font" Target="fonts/Economica-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37" Type="http://schemas.openxmlformats.org/officeDocument/2006/relationships/font" Target="fonts/OpenSans-regular.fntdata"/><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39" Type="http://schemas.openxmlformats.org/officeDocument/2006/relationships/font" Target="fonts/OpenSans-italic.fntdata"/><Relationship Id="rId16" Type="http://schemas.openxmlformats.org/officeDocument/2006/relationships/slide" Target="slides/slide11.xml"/><Relationship Id="rId38" Type="http://schemas.openxmlformats.org/officeDocument/2006/relationships/font" Target="fonts/OpenSans-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ec87861da1_0_3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ec87861da1_0_3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ec87861da1_0_3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ec87861da1_0_3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ec87861da1_0_3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ec87861da1_0_3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ec87861da1_0_3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ec87861da1_0_3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ec87861da1_0_3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ec87861da1_0_3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ec87861da1_0_3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ec87861da1_0_3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ec87861da1_0_3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ec87861da1_0_3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ec87861da1_0_3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ec87861da1_0_3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ec87861da1_0_3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ec87861da1_0_3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ec87861da1_0_3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ec87861da1_0_3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ec87861da1_0_3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ec87861da1_0_3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ec87861da1_0_3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ec87861da1_0_3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ec87861da1_0_30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ec87861da1_0_30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ec87861da1_0_3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ec87861da1_0_3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ec87861da1_0_3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ec87861da1_0_3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ec87861da1_0_3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ec87861da1_0_3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ec87861da1_0_3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ec87861da1_0_3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ec87861da1_0_3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ec87861da1_0_3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845875" y="1338400"/>
            <a:ext cx="4304100" cy="17667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DATA SCIENCE</a:t>
            </a:r>
            <a:endParaRPr/>
          </a:p>
          <a:p>
            <a:pPr indent="0" lvl="0" marL="0" rtl="0" algn="ctr">
              <a:spcBef>
                <a:spcPts val="0"/>
              </a:spcBef>
              <a:spcAft>
                <a:spcPts val="0"/>
              </a:spcAft>
              <a:buNone/>
            </a:pPr>
            <a:r>
              <a:rPr lang="en"/>
              <a:t>FINAL PROJECT </a:t>
            </a:r>
            <a:endParaRPr/>
          </a:p>
        </p:txBody>
      </p:sp>
      <p:sp>
        <p:nvSpPr>
          <p:cNvPr id="63" name="Google Shape;63;p13"/>
          <p:cNvSpPr txBox="1"/>
          <p:nvPr>
            <p:ph idx="1" type="subTitle"/>
          </p:nvPr>
        </p:nvSpPr>
        <p:spPr>
          <a:xfrm>
            <a:off x="1359825" y="3511975"/>
            <a:ext cx="3030300" cy="150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5400"/>
              <a:buFont typeface="Helvetica Neue"/>
              <a:buNone/>
            </a:pPr>
            <a:r>
              <a:rPr lang="en" sz="1600">
                <a:solidFill>
                  <a:srgbClr val="000000"/>
                </a:solidFill>
                <a:latin typeface="Arial"/>
                <a:ea typeface="Arial"/>
                <a:cs typeface="Arial"/>
                <a:sym typeface="Arial"/>
              </a:rPr>
              <a:t>Ramya Chowdary </a:t>
            </a:r>
            <a:r>
              <a:rPr lang="en" sz="1600">
                <a:latin typeface="Arial"/>
                <a:ea typeface="Arial"/>
                <a:cs typeface="Arial"/>
                <a:sym typeface="Arial"/>
              </a:rPr>
              <a:t>Patchala </a:t>
            </a:r>
            <a:endParaRPr sz="1600">
              <a:solidFill>
                <a:srgbClr val="000000"/>
              </a:solidFill>
              <a:latin typeface="Arial"/>
              <a:ea typeface="Arial"/>
              <a:cs typeface="Arial"/>
              <a:sym typeface="Arial"/>
            </a:endParaRPr>
          </a:p>
          <a:p>
            <a:pPr indent="0" lvl="0" marL="0" rtl="0" algn="l">
              <a:spcBef>
                <a:spcPts val="0"/>
              </a:spcBef>
              <a:spcAft>
                <a:spcPts val="0"/>
              </a:spcAft>
              <a:buClr>
                <a:srgbClr val="000000"/>
              </a:buClr>
              <a:buSzPts val="5400"/>
              <a:buFont typeface="Helvetica Neue"/>
              <a:buNone/>
            </a:pPr>
            <a:r>
              <a:rPr lang="en" sz="1600">
                <a:solidFill>
                  <a:srgbClr val="000000"/>
                </a:solidFill>
                <a:latin typeface="Arial"/>
                <a:ea typeface="Arial"/>
                <a:cs typeface="Arial"/>
                <a:sym typeface="Arial"/>
              </a:rPr>
              <a:t>Akshay Joshi</a:t>
            </a:r>
            <a:endParaRPr sz="1600">
              <a:solidFill>
                <a:srgbClr val="000000"/>
              </a:solidFill>
              <a:latin typeface="Arial"/>
              <a:ea typeface="Arial"/>
              <a:cs typeface="Arial"/>
              <a:sym typeface="Arial"/>
            </a:endParaRPr>
          </a:p>
          <a:p>
            <a:pPr indent="0" lvl="0" marL="0" rtl="0" algn="l">
              <a:spcBef>
                <a:spcPts val="0"/>
              </a:spcBef>
              <a:spcAft>
                <a:spcPts val="0"/>
              </a:spcAft>
              <a:buClr>
                <a:srgbClr val="000000"/>
              </a:buClr>
              <a:buSzPts val="5400"/>
              <a:buFont typeface="Helvetica Neue"/>
              <a:buNone/>
            </a:pPr>
            <a:r>
              <a:rPr lang="en" sz="1600">
                <a:solidFill>
                  <a:srgbClr val="000000"/>
                </a:solidFill>
                <a:latin typeface="Arial"/>
                <a:ea typeface="Arial"/>
                <a:cs typeface="Arial"/>
                <a:sym typeface="Arial"/>
              </a:rPr>
              <a:t>Rithika Gurram</a:t>
            </a:r>
            <a:endParaRPr sz="1600">
              <a:solidFill>
                <a:srgbClr val="000000"/>
              </a:solidFill>
              <a:latin typeface="Arial"/>
              <a:ea typeface="Arial"/>
              <a:cs typeface="Arial"/>
              <a:sym typeface="Arial"/>
            </a:endParaRPr>
          </a:p>
          <a:p>
            <a:pPr indent="0" lvl="0" marL="0" rtl="0" algn="l">
              <a:spcBef>
                <a:spcPts val="0"/>
              </a:spcBef>
              <a:spcAft>
                <a:spcPts val="0"/>
              </a:spcAft>
              <a:buClr>
                <a:srgbClr val="000000"/>
              </a:buClr>
              <a:buSzPts val="5400"/>
              <a:buFont typeface="Helvetica Neue"/>
              <a:buNone/>
            </a:pPr>
            <a:r>
              <a:rPr lang="en" sz="1600">
                <a:solidFill>
                  <a:srgbClr val="000000"/>
                </a:solidFill>
                <a:latin typeface="Arial"/>
                <a:ea typeface="Arial"/>
                <a:cs typeface="Arial"/>
                <a:sym typeface="Arial"/>
              </a:rPr>
              <a:t>Hemanth Chowdary</a:t>
            </a:r>
            <a:endParaRPr sz="1600">
              <a:solidFill>
                <a:srgbClr val="000000"/>
              </a:solidFill>
              <a:latin typeface="Arial"/>
              <a:ea typeface="Arial"/>
              <a:cs typeface="Arial"/>
              <a:sym typeface="Arial"/>
            </a:endParaRPr>
          </a:p>
          <a:p>
            <a:pPr indent="0" lvl="0" marL="0" rtl="0" algn="l">
              <a:spcBef>
                <a:spcPts val="0"/>
              </a:spcBef>
              <a:spcAft>
                <a:spcPts val="0"/>
              </a:spcAft>
              <a:buClr>
                <a:srgbClr val="000000"/>
              </a:buClr>
              <a:buSzPts val="5400"/>
              <a:buFont typeface="Helvetica Neue"/>
              <a:buNone/>
            </a:pPr>
            <a:r>
              <a:rPr lang="en" sz="1600">
                <a:solidFill>
                  <a:srgbClr val="000000"/>
                </a:solidFill>
                <a:latin typeface="Arial"/>
                <a:ea typeface="Arial"/>
                <a:cs typeface="Arial"/>
                <a:sym typeface="Arial"/>
              </a:rPr>
              <a:t>Kishan</a:t>
            </a:r>
            <a:endParaRPr sz="16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pic>
        <p:nvPicPr>
          <p:cNvPr id="64" name="Google Shape;64;p13"/>
          <p:cNvPicPr preferRelativeResize="0"/>
          <p:nvPr/>
        </p:nvPicPr>
        <p:blipFill rotWithShape="1">
          <a:blip r:embed="rId3">
            <a:alphaModFix/>
          </a:blip>
          <a:srcRect b="12720" l="0" r="0" t="-12720"/>
          <a:stretch/>
        </p:blipFill>
        <p:spPr>
          <a:xfrm>
            <a:off x="5000300" y="610325"/>
            <a:ext cx="3501276" cy="316935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2"/>
          <p:cNvPicPr preferRelativeResize="0"/>
          <p:nvPr/>
        </p:nvPicPr>
        <p:blipFill>
          <a:blip r:embed="rId3">
            <a:alphaModFix/>
          </a:blip>
          <a:stretch>
            <a:fillRect/>
          </a:stretch>
        </p:blipFill>
        <p:spPr>
          <a:xfrm>
            <a:off x="718700" y="1818400"/>
            <a:ext cx="5463901" cy="2753600"/>
          </a:xfrm>
          <a:prstGeom prst="rect">
            <a:avLst/>
          </a:prstGeom>
          <a:noFill/>
          <a:ln>
            <a:noFill/>
          </a:ln>
        </p:spPr>
      </p:pic>
      <p:sp>
        <p:nvSpPr>
          <p:cNvPr id="119" name="Google Shape;119;p22"/>
          <p:cNvSpPr txBox="1"/>
          <p:nvPr/>
        </p:nvSpPr>
        <p:spPr>
          <a:xfrm>
            <a:off x="432950" y="415625"/>
            <a:ext cx="55329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200">
                <a:solidFill>
                  <a:schemeClr val="dk1"/>
                </a:solidFill>
                <a:latin typeface="Economica"/>
                <a:ea typeface="Economica"/>
                <a:cs typeface="Economica"/>
                <a:sym typeface="Economica"/>
              </a:rPr>
              <a:t>Model Accuracy</a:t>
            </a:r>
            <a:endParaRPr sz="3200">
              <a:solidFill>
                <a:schemeClr val="dk1"/>
              </a:solidFill>
              <a:latin typeface="Economica"/>
              <a:ea typeface="Economica"/>
              <a:cs typeface="Economica"/>
              <a:sym typeface="Economica"/>
            </a:endParaRPr>
          </a:p>
        </p:txBody>
      </p:sp>
      <p:sp>
        <p:nvSpPr>
          <p:cNvPr id="120" name="Google Shape;120;p22"/>
          <p:cNvSpPr txBox="1"/>
          <p:nvPr/>
        </p:nvSpPr>
        <p:spPr>
          <a:xfrm>
            <a:off x="484900" y="1255575"/>
            <a:ext cx="62343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600">
                <a:solidFill>
                  <a:schemeClr val="dk1"/>
                </a:solidFill>
              </a:rPr>
              <a:t>The Linear Regression model achieved an accuracy of 81.16%.</a:t>
            </a:r>
            <a:endParaRPr sz="1600">
              <a:solidFill>
                <a:schemeClr val="dk1"/>
              </a:solidFill>
            </a:endParaRPr>
          </a:p>
          <a:p>
            <a:pPr indent="0" lvl="0" marL="0" rtl="0" algn="l">
              <a:spcBef>
                <a:spcPts val="0"/>
              </a:spcBef>
              <a:spcAft>
                <a:spcPts val="0"/>
              </a:spcAft>
              <a:buNone/>
            </a:pPr>
            <a:r>
              <a:t/>
            </a:r>
            <a:endParaRPr sz="1800">
              <a:solidFill>
                <a:schemeClr val="dk1"/>
              </a:solidFill>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type="title"/>
          </p:nvPr>
        </p:nvSpPr>
        <p:spPr>
          <a:xfrm>
            <a:off x="311700" y="315925"/>
            <a:ext cx="8520600" cy="5934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Model Building</a:t>
            </a:r>
            <a:endParaRPr/>
          </a:p>
        </p:txBody>
      </p:sp>
      <p:sp>
        <p:nvSpPr>
          <p:cNvPr id="126" name="Google Shape;126;p23"/>
          <p:cNvSpPr txBox="1"/>
          <p:nvPr>
            <p:ph idx="1" type="body"/>
          </p:nvPr>
        </p:nvSpPr>
        <p:spPr>
          <a:xfrm>
            <a:off x="311700" y="909325"/>
            <a:ext cx="8520600" cy="390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Arial"/>
                <a:ea typeface="Arial"/>
                <a:cs typeface="Arial"/>
                <a:sym typeface="Arial"/>
              </a:rPr>
              <a:t>2.</a:t>
            </a:r>
            <a:r>
              <a:rPr lang="en" sz="2100">
                <a:highlight>
                  <a:srgbClr val="FFFFFF"/>
                </a:highlight>
                <a:latin typeface="Lato"/>
                <a:ea typeface="Lato"/>
                <a:cs typeface="Lato"/>
                <a:sym typeface="Lato"/>
              </a:rPr>
              <a:t>XGBoost</a:t>
            </a:r>
            <a:endParaRPr sz="2100">
              <a:solidFill>
                <a:srgbClr val="51565E"/>
              </a:solidFill>
              <a:highlight>
                <a:srgbClr val="FFFFFF"/>
              </a:highlight>
              <a:latin typeface="Arial"/>
              <a:ea typeface="Arial"/>
              <a:cs typeface="Arial"/>
              <a:sym typeface="Arial"/>
            </a:endParaRPr>
          </a:p>
          <a:p>
            <a:pPr indent="0" lvl="0" marL="0" rtl="0" algn="l">
              <a:lnSpc>
                <a:spcPct val="162500"/>
              </a:lnSpc>
              <a:spcBef>
                <a:spcPts val="1200"/>
              </a:spcBef>
              <a:spcAft>
                <a:spcPts val="0"/>
              </a:spcAft>
              <a:buNone/>
            </a:pPr>
            <a:r>
              <a:rPr lang="en" sz="1150">
                <a:highlight>
                  <a:srgbClr val="FFFFFF"/>
                </a:highlight>
                <a:latin typeface="Arial"/>
                <a:ea typeface="Arial"/>
                <a:cs typeface="Arial"/>
                <a:sym typeface="Arial"/>
              </a:rPr>
              <a:t>XGBoost stands for “Extreme Gradient Boosting”,It is used for supervised learning problems, where we use the training data (with multiple features) to predict a target variable.Before we learn about trees specifically, let us start by reviewing the basic elements in supervised learning. In simple terms, it builds multiple decision trees sequentially, each trying to correct the errors of the previous one. The final prediction is the sum of the predictions from all the trees.</a:t>
            </a:r>
            <a:endParaRPr sz="1150">
              <a:highlight>
                <a:srgbClr val="FFFFFF"/>
              </a:highlight>
              <a:latin typeface="Arial"/>
              <a:ea typeface="Arial"/>
              <a:cs typeface="Arial"/>
              <a:sym typeface="Arial"/>
            </a:endParaRPr>
          </a:p>
          <a:p>
            <a:pPr indent="0" lvl="0" marL="0" rtl="0" algn="l">
              <a:lnSpc>
                <a:spcPct val="162500"/>
              </a:lnSpc>
              <a:spcBef>
                <a:spcPts val="2000"/>
              </a:spcBef>
              <a:spcAft>
                <a:spcPts val="0"/>
              </a:spcAft>
              <a:buNone/>
            </a:pPr>
            <a:r>
              <a:rPr lang="en" sz="1400">
                <a:highlight>
                  <a:srgbClr val="FFFFFF"/>
                </a:highlight>
                <a:latin typeface="Arial"/>
                <a:ea typeface="Arial"/>
                <a:cs typeface="Arial"/>
                <a:sym typeface="Arial"/>
              </a:rPr>
              <a:t>Formula:</a:t>
            </a:r>
            <a:endParaRPr sz="1400">
              <a:highlight>
                <a:srgbClr val="FFFFFF"/>
              </a:highlight>
              <a:latin typeface="Arial"/>
              <a:ea typeface="Arial"/>
              <a:cs typeface="Arial"/>
              <a:sym typeface="Arial"/>
            </a:endParaRPr>
          </a:p>
          <a:p>
            <a:pPr indent="0" lvl="0" marL="0" rtl="0" algn="l">
              <a:lnSpc>
                <a:spcPct val="162500"/>
              </a:lnSpc>
              <a:spcBef>
                <a:spcPts val="2000"/>
              </a:spcBef>
              <a:spcAft>
                <a:spcPts val="0"/>
              </a:spcAft>
              <a:buNone/>
            </a:pPr>
            <a:r>
              <a:rPr lang="en" sz="1200">
                <a:highlight>
                  <a:srgbClr val="FFFFFF"/>
                </a:highlight>
                <a:latin typeface="Arial"/>
                <a:ea typeface="Arial"/>
                <a:cs typeface="Arial"/>
                <a:sym typeface="Arial"/>
              </a:rPr>
              <a:t>Final Prediction=Prediction from 1st Tree+Prediction from 2nd Tree+…+Prediction from Last </a:t>
            </a:r>
            <a:r>
              <a:rPr lang="en" sz="1200">
                <a:highlight>
                  <a:srgbClr val="FFFFFF"/>
                </a:highlight>
                <a:latin typeface="Arial"/>
                <a:ea typeface="Arial"/>
                <a:cs typeface="Arial"/>
                <a:sym typeface="Arial"/>
              </a:rPr>
              <a:t>Tree Final</a:t>
            </a:r>
            <a:r>
              <a:rPr lang="en" sz="1200">
                <a:highlight>
                  <a:srgbClr val="FFFFFF"/>
                </a:highlight>
                <a:latin typeface="Arial"/>
                <a:ea typeface="Arial"/>
                <a:cs typeface="Arial"/>
                <a:sym typeface="Arial"/>
              </a:rPr>
              <a:t> </a:t>
            </a:r>
            <a:endParaRPr sz="1200">
              <a:highlight>
                <a:srgbClr val="FFFFFF"/>
              </a:highlight>
              <a:latin typeface="Arial"/>
              <a:ea typeface="Arial"/>
              <a:cs typeface="Arial"/>
              <a:sym typeface="Arial"/>
            </a:endParaRPr>
          </a:p>
          <a:p>
            <a:pPr indent="0" lvl="0" marL="0" rtl="0" algn="l">
              <a:lnSpc>
                <a:spcPct val="162500"/>
              </a:lnSpc>
              <a:spcBef>
                <a:spcPts val="2000"/>
              </a:spcBef>
              <a:spcAft>
                <a:spcPts val="0"/>
              </a:spcAft>
              <a:buNone/>
            </a:pPr>
            <a:r>
              <a:rPr lang="en" sz="1200">
                <a:highlight>
                  <a:srgbClr val="FFFFFF"/>
                </a:highlight>
                <a:latin typeface="Arial"/>
                <a:ea typeface="Arial"/>
                <a:cs typeface="Arial"/>
                <a:sym typeface="Arial"/>
              </a:rPr>
              <a:t>Each tree is trained to focus on the mistakes made by the ensemble of previous trees, making XGBoost effective and accurate for various tasks like regression and classification</a:t>
            </a:r>
            <a:r>
              <a:rPr lang="en" sz="1200">
                <a:highlight>
                  <a:srgbClr val="FFFFFF"/>
                </a:highlight>
                <a:latin typeface="Arial"/>
                <a:ea typeface="Arial"/>
                <a:cs typeface="Arial"/>
                <a:sym typeface="Arial"/>
              </a:rPr>
              <a:t>.</a:t>
            </a:r>
            <a:endParaRPr sz="1200">
              <a:highlight>
                <a:srgbClr val="FFFFFF"/>
              </a:highlight>
              <a:latin typeface="Arial"/>
              <a:ea typeface="Arial"/>
              <a:cs typeface="Arial"/>
              <a:sym typeface="Arial"/>
            </a:endParaRPr>
          </a:p>
          <a:p>
            <a:pPr indent="0" lvl="0" marL="0" rtl="0" algn="l">
              <a:lnSpc>
                <a:spcPct val="162500"/>
              </a:lnSpc>
              <a:spcBef>
                <a:spcPts val="2000"/>
              </a:spcBef>
              <a:spcAft>
                <a:spcPts val="0"/>
              </a:spcAft>
              <a:buNone/>
            </a:pPr>
            <a:r>
              <a:t/>
            </a:r>
            <a:endParaRPr sz="1100">
              <a:latin typeface="Arial"/>
              <a:ea typeface="Arial"/>
              <a:cs typeface="Arial"/>
              <a:sym typeface="Arial"/>
            </a:endParaRPr>
          </a:p>
          <a:p>
            <a:pPr indent="0" lvl="0" marL="0" rtl="0" algn="l">
              <a:lnSpc>
                <a:spcPct val="162500"/>
              </a:lnSpc>
              <a:spcBef>
                <a:spcPts val="2000"/>
              </a:spcBef>
              <a:spcAft>
                <a:spcPts val="0"/>
              </a:spcAft>
              <a:buNone/>
            </a:pPr>
            <a:r>
              <a:t/>
            </a:r>
            <a:endParaRPr sz="1100">
              <a:latin typeface="Arial"/>
              <a:ea typeface="Arial"/>
              <a:cs typeface="Arial"/>
              <a:sym typeface="Arial"/>
            </a:endParaRPr>
          </a:p>
          <a:p>
            <a:pPr indent="0" lvl="0" marL="0" rtl="0" algn="l">
              <a:lnSpc>
                <a:spcPct val="162500"/>
              </a:lnSpc>
              <a:spcBef>
                <a:spcPts val="2000"/>
              </a:spcBef>
              <a:spcAft>
                <a:spcPts val="0"/>
              </a:spcAft>
              <a:buNone/>
            </a:pPr>
            <a:r>
              <a:t/>
            </a:r>
            <a:endParaRPr sz="1100">
              <a:latin typeface="Arial"/>
              <a:ea typeface="Arial"/>
              <a:cs typeface="Arial"/>
              <a:sym typeface="Arial"/>
            </a:endParaRPr>
          </a:p>
          <a:p>
            <a:pPr indent="0" lvl="0" marL="0" rtl="0" algn="l">
              <a:lnSpc>
                <a:spcPct val="162500"/>
              </a:lnSpc>
              <a:spcBef>
                <a:spcPts val="2000"/>
              </a:spcBef>
              <a:spcAft>
                <a:spcPts val="2000"/>
              </a:spcAft>
              <a:buClr>
                <a:schemeClr val="dk1"/>
              </a:buClr>
              <a:buSzPts val="1100"/>
              <a:buFont typeface="Arial"/>
              <a:buNone/>
            </a:pPr>
            <a:r>
              <a:t/>
            </a:r>
            <a:endParaRPr sz="1600">
              <a:solidFill>
                <a:srgbClr val="51565E"/>
              </a:solidFill>
              <a:highlight>
                <a:srgbClr val="FFFFFF"/>
              </a:highlight>
              <a:latin typeface="Arial"/>
              <a:ea typeface="Arial"/>
              <a:cs typeface="Arial"/>
              <a:sym typeface="Arial"/>
            </a:endParaRPr>
          </a:p>
        </p:txBody>
      </p:sp>
      <p:sp>
        <p:nvSpPr>
          <p:cNvPr id="127" name="Google Shape;127;p23"/>
          <p:cNvSpPr/>
          <p:nvPr/>
        </p:nvSpPr>
        <p:spPr>
          <a:xfrm>
            <a:off x="381000" y="3333750"/>
            <a:ext cx="7438200" cy="519600"/>
          </a:xfrm>
          <a:prstGeom prst="rect">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50">
              <a:solidFill>
                <a:schemeClr val="dk1"/>
              </a:solidFill>
              <a:highlight>
                <a:srgbClr val="FFFFFF"/>
              </a:highlight>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sz="1150">
                <a:solidFill>
                  <a:schemeClr val="dk1"/>
                </a:solidFill>
                <a:highlight>
                  <a:srgbClr val="FFFFFF"/>
                </a:highlight>
                <a:latin typeface="Lato"/>
                <a:ea typeface="Lato"/>
                <a:cs typeface="Lato"/>
                <a:sym typeface="Lato"/>
              </a:rPr>
              <a:t>Final Prediction=Prediction from 1st Tree+Prediction from 2nd Tree+…+Prediction from Last Tree</a:t>
            </a:r>
            <a:endParaRPr sz="1150">
              <a:solidFill>
                <a:schemeClr val="dk1"/>
              </a:solidFill>
              <a:highlight>
                <a:srgbClr val="FFFFFF"/>
              </a:highlight>
              <a:latin typeface="Lato"/>
              <a:ea typeface="Lato"/>
              <a:cs typeface="Lato"/>
              <a:sym typeface="Lato"/>
            </a:endParaRPr>
          </a:p>
          <a:p>
            <a:pPr indent="0" lvl="0" marL="0" rtl="0" algn="ctr">
              <a:spcBef>
                <a:spcPts val="0"/>
              </a:spcBef>
              <a:spcAft>
                <a:spcPts val="0"/>
              </a:spcAft>
              <a:buNone/>
            </a:pPr>
            <a:r>
              <a:t/>
            </a:r>
            <a:endParaRPr b="1">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24"/>
          <p:cNvPicPr preferRelativeResize="0"/>
          <p:nvPr/>
        </p:nvPicPr>
        <p:blipFill>
          <a:blip r:embed="rId3">
            <a:alphaModFix/>
          </a:blip>
          <a:stretch>
            <a:fillRect/>
          </a:stretch>
        </p:blipFill>
        <p:spPr>
          <a:xfrm>
            <a:off x="152400" y="1485900"/>
            <a:ext cx="8839201" cy="2332750"/>
          </a:xfrm>
          <a:prstGeom prst="rect">
            <a:avLst/>
          </a:prstGeom>
          <a:noFill/>
          <a:ln>
            <a:noFill/>
          </a:ln>
        </p:spPr>
      </p:pic>
      <p:sp>
        <p:nvSpPr>
          <p:cNvPr id="133" name="Google Shape;133;p24"/>
          <p:cNvSpPr txBox="1"/>
          <p:nvPr/>
        </p:nvSpPr>
        <p:spPr>
          <a:xfrm>
            <a:off x="580150" y="606125"/>
            <a:ext cx="6286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34" name="Google Shape;134;p24"/>
          <p:cNvSpPr txBox="1"/>
          <p:nvPr/>
        </p:nvSpPr>
        <p:spPr>
          <a:xfrm>
            <a:off x="277100" y="562850"/>
            <a:ext cx="8079000" cy="72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rPr lang="en" sz="1600">
                <a:solidFill>
                  <a:schemeClr val="dk1"/>
                </a:solidFill>
              </a:rPr>
              <a:t>The XGBoost model achieved an accuracy of 84.85%</a:t>
            </a:r>
            <a:endParaRPr sz="16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25"/>
          <p:cNvPicPr preferRelativeResize="0"/>
          <p:nvPr/>
        </p:nvPicPr>
        <p:blipFill>
          <a:blip r:embed="rId3">
            <a:alphaModFix/>
          </a:blip>
          <a:stretch>
            <a:fillRect/>
          </a:stretch>
        </p:blipFill>
        <p:spPr>
          <a:xfrm>
            <a:off x="304800" y="1792425"/>
            <a:ext cx="7791450" cy="2796900"/>
          </a:xfrm>
          <a:prstGeom prst="rect">
            <a:avLst/>
          </a:prstGeom>
          <a:noFill/>
          <a:ln>
            <a:noFill/>
          </a:ln>
        </p:spPr>
      </p:pic>
      <p:pic>
        <p:nvPicPr>
          <p:cNvPr id="140" name="Google Shape;140;p25"/>
          <p:cNvPicPr preferRelativeResize="0"/>
          <p:nvPr/>
        </p:nvPicPr>
        <p:blipFill>
          <a:blip r:embed="rId4">
            <a:alphaModFix/>
          </a:blip>
          <a:stretch>
            <a:fillRect/>
          </a:stretch>
        </p:blipFill>
        <p:spPr>
          <a:xfrm>
            <a:off x="368875" y="554175"/>
            <a:ext cx="7791450" cy="1125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Visualization</a:t>
            </a:r>
            <a:endParaRPr/>
          </a:p>
        </p:txBody>
      </p:sp>
      <p:pic>
        <p:nvPicPr>
          <p:cNvPr id="146" name="Google Shape;146;p26"/>
          <p:cNvPicPr preferRelativeResize="0"/>
          <p:nvPr/>
        </p:nvPicPr>
        <p:blipFill>
          <a:blip r:embed="rId3">
            <a:alphaModFix/>
          </a:blip>
          <a:stretch>
            <a:fillRect/>
          </a:stretch>
        </p:blipFill>
        <p:spPr>
          <a:xfrm>
            <a:off x="1082375" y="1225225"/>
            <a:ext cx="6442374" cy="3303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27"/>
          <p:cNvPicPr preferRelativeResize="0"/>
          <p:nvPr/>
        </p:nvPicPr>
        <p:blipFill>
          <a:blip r:embed="rId3">
            <a:alphaModFix/>
          </a:blip>
          <a:stretch>
            <a:fillRect/>
          </a:stretch>
        </p:blipFill>
        <p:spPr>
          <a:xfrm>
            <a:off x="699325" y="666775"/>
            <a:ext cx="7293025" cy="3672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28"/>
          <p:cNvPicPr preferRelativeResize="0"/>
          <p:nvPr/>
        </p:nvPicPr>
        <p:blipFill>
          <a:blip r:embed="rId3">
            <a:alphaModFix/>
          </a:blip>
          <a:stretch>
            <a:fillRect/>
          </a:stretch>
        </p:blipFill>
        <p:spPr>
          <a:xfrm>
            <a:off x="839925" y="441625"/>
            <a:ext cx="7550725" cy="41389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9"/>
          <p:cNvPicPr preferRelativeResize="0"/>
          <p:nvPr/>
        </p:nvPicPr>
        <p:blipFill>
          <a:blip r:embed="rId3">
            <a:alphaModFix/>
          </a:blip>
          <a:stretch>
            <a:fillRect/>
          </a:stretch>
        </p:blipFill>
        <p:spPr>
          <a:xfrm>
            <a:off x="1143000" y="346375"/>
            <a:ext cx="7273625" cy="43832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181850"/>
            <a:ext cx="8520600" cy="52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highlight>
                  <a:srgbClr val="FFFFFF"/>
                </a:highlight>
              </a:rPr>
              <a:t>Interpretation of the results/Actionable Insights</a:t>
            </a:r>
            <a:endParaRPr sz="2600"/>
          </a:p>
        </p:txBody>
      </p:sp>
      <p:sp>
        <p:nvSpPr>
          <p:cNvPr id="167" name="Google Shape;167;p30"/>
          <p:cNvSpPr txBox="1"/>
          <p:nvPr>
            <p:ph idx="1" type="body"/>
          </p:nvPr>
        </p:nvSpPr>
        <p:spPr>
          <a:xfrm>
            <a:off x="311700" y="822625"/>
            <a:ext cx="8520600" cy="400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highlight>
                  <a:srgbClr val="FFFFFF"/>
                </a:highlight>
                <a:latin typeface="Arial"/>
                <a:ea typeface="Arial"/>
                <a:cs typeface="Arial"/>
                <a:sym typeface="Arial"/>
              </a:rPr>
              <a:t>The suggestions for interpreting XGBoost model results for actionable insights are as follows:</a:t>
            </a:r>
            <a:endParaRPr sz="12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1200">
                <a:highlight>
                  <a:srgbClr val="FFFFFF"/>
                </a:highlight>
                <a:latin typeface="Arial"/>
                <a:ea typeface="Arial"/>
                <a:cs typeface="Arial"/>
                <a:sym typeface="Arial"/>
              </a:rPr>
              <a:t>Feature Importance: Identify factors with the greatest influence on energy usage, guiding efficiency programs.</a:t>
            </a:r>
            <a:endParaRPr sz="12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1200">
                <a:highlight>
                  <a:srgbClr val="FFFFFF"/>
                </a:highlight>
                <a:latin typeface="Arial"/>
                <a:ea typeface="Arial"/>
                <a:cs typeface="Arial"/>
                <a:sym typeface="Arial"/>
              </a:rPr>
              <a:t>Partial Dependence Plots: Visualize the impact of key features (e.g., temperature) on predicted energy usage, especially during extreme conditions.</a:t>
            </a:r>
            <a:endParaRPr sz="12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1200">
                <a:highlight>
                  <a:srgbClr val="FFFFFF"/>
                </a:highlight>
                <a:latin typeface="Arial"/>
                <a:ea typeface="Arial"/>
                <a:cs typeface="Arial"/>
                <a:sym typeface="Arial"/>
              </a:rPr>
              <a:t>Individual Conditional Expectations (ICE): Identify subsets of houses with high weather sensitivity for tailored upgrades and incentives.</a:t>
            </a:r>
            <a:endParaRPr sz="1200">
              <a:highlight>
                <a:srgbClr val="FFFFFF"/>
              </a:highlight>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lang="en" sz="1200">
                <a:highlight>
                  <a:srgbClr val="FFFFFF"/>
                </a:highlight>
                <a:latin typeface="Arial"/>
                <a:ea typeface="Arial"/>
                <a:cs typeface="Arial"/>
                <a:sym typeface="Arial"/>
              </a:rPr>
              <a:t>Distribution of Predictions:Analyze prediction distribution to estimate peak load requirements under current and future warming scenarios.</a:t>
            </a:r>
            <a:endParaRPr sz="1200">
              <a:highlight>
                <a:srgbClr val="FFFFFF"/>
              </a:highlight>
              <a:latin typeface="Arial"/>
              <a:ea typeface="Arial"/>
              <a:cs typeface="Arial"/>
              <a:sym typeface="Arial"/>
            </a:endParaRPr>
          </a:p>
          <a:p>
            <a:pPr indent="0" lvl="0" marL="0" rtl="0" algn="l">
              <a:spcBef>
                <a:spcPts val="1200"/>
              </a:spcBef>
              <a:spcAft>
                <a:spcPts val="1200"/>
              </a:spcAft>
              <a:buNone/>
            </a:pPr>
            <a:r>
              <a:rPr lang="en" sz="1200">
                <a:highlight>
                  <a:srgbClr val="FFFFFF"/>
                </a:highlight>
                <a:latin typeface="Arial"/>
                <a:ea typeface="Arial"/>
                <a:cs typeface="Arial"/>
                <a:sym typeface="Arial"/>
              </a:rPr>
              <a:t>Prediction Error: Evaluate prediction accuracy geographically to identify areas for additional meteorological sensors or where relationships differ.</a:t>
            </a:r>
            <a:endParaRPr sz="1200">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31"/>
          <p:cNvPicPr preferRelativeResize="0"/>
          <p:nvPr/>
        </p:nvPicPr>
        <p:blipFill>
          <a:blip r:embed="rId3">
            <a:alphaModFix/>
          </a:blip>
          <a:stretch>
            <a:fillRect/>
          </a:stretch>
        </p:blipFill>
        <p:spPr>
          <a:xfrm>
            <a:off x="294400" y="232275"/>
            <a:ext cx="8442624" cy="45042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70" name="Google Shape;70;p1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sz="1200">
              <a:solidFill>
                <a:srgbClr val="374151"/>
              </a:solidFill>
              <a:latin typeface="Roboto"/>
              <a:ea typeface="Roboto"/>
              <a:cs typeface="Roboto"/>
              <a:sym typeface="Roboto"/>
            </a:endParaRPr>
          </a:p>
          <a:p>
            <a:pPr indent="-342900" lvl="0" marL="457200" rtl="0" algn="l">
              <a:spcBef>
                <a:spcPts val="0"/>
              </a:spcBef>
              <a:spcAft>
                <a:spcPts val="0"/>
              </a:spcAft>
              <a:buClr>
                <a:srgbClr val="374151"/>
              </a:buClr>
              <a:buSzPts val="1800"/>
              <a:buFont typeface="Arial"/>
              <a:buChar char="●"/>
            </a:pPr>
            <a:r>
              <a:rPr lang="en">
                <a:solidFill>
                  <a:srgbClr val="374151"/>
                </a:solidFill>
                <a:latin typeface="Arial"/>
                <a:ea typeface="Arial"/>
                <a:cs typeface="Arial"/>
                <a:sym typeface="Arial"/>
              </a:rPr>
              <a:t>The Energy Company (eSC) is a leading electricity provider serving residential properties in South Carolina and a portion of North Carolina.</a:t>
            </a:r>
            <a:endParaRPr>
              <a:solidFill>
                <a:srgbClr val="374151"/>
              </a:solidFill>
              <a:latin typeface="Arial"/>
              <a:ea typeface="Arial"/>
              <a:cs typeface="Arial"/>
              <a:sym typeface="Arial"/>
            </a:endParaRPr>
          </a:p>
          <a:p>
            <a:pPr indent="0" lvl="0" marL="457200" rtl="0" algn="l">
              <a:spcBef>
                <a:spcPts val="0"/>
              </a:spcBef>
              <a:spcAft>
                <a:spcPts val="0"/>
              </a:spcAft>
              <a:buNone/>
            </a:pPr>
            <a:r>
              <a:t/>
            </a:r>
            <a:endParaRPr>
              <a:solidFill>
                <a:srgbClr val="374151"/>
              </a:solidFill>
              <a:latin typeface="Arial"/>
              <a:ea typeface="Arial"/>
              <a:cs typeface="Arial"/>
              <a:sym typeface="Arial"/>
            </a:endParaRPr>
          </a:p>
          <a:p>
            <a:pPr indent="-342900" lvl="0" marL="457200" rtl="0" algn="l">
              <a:spcBef>
                <a:spcPts val="0"/>
              </a:spcBef>
              <a:spcAft>
                <a:spcPts val="0"/>
              </a:spcAft>
              <a:buClr>
                <a:srgbClr val="374151"/>
              </a:buClr>
              <a:buSzPts val="1800"/>
              <a:buFont typeface="Arial"/>
              <a:buChar char="●"/>
            </a:pPr>
            <a:r>
              <a:rPr lang="en">
                <a:solidFill>
                  <a:srgbClr val="374151"/>
                </a:solidFill>
                <a:latin typeface="Arial"/>
                <a:ea typeface="Arial"/>
                <a:cs typeface="Arial"/>
                <a:sym typeface="Arial"/>
              </a:rPr>
              <a:t>eSC is committed to addressing environmental concerns, particularly focusing on global warming and its potential impact on electricity demand, especially during peak periods like hot summers.</a:t>
            </a:r>
            <a:endParaRPr>
              <a:solidFill>
                <a:srgbClr val="374151"/>
              </a:solidFill>
              <a:latin typeface="Arial"/>
              <a:ea typeface="Arial"/>
              <a:cs typeface="Arial"/>
              <a:sym typeface="Arial"/>
            </a:endParaRPr>
          </a:p>
          <a:p>
            <a:pPr indent="0" lvl="0" marL="457200" rtl="0" algn="l">
              <a:spcBef>
                <a:spcPts val="0"/>
              </a:spcBef>
              <a:spcAft>
                <a:spcPts val="0"/>
              </a:spcAft>
              <a:buNone/>
            </a:pPr>
            <a:r>
              <a:t/>
            </a:r>
            <a:endParaRPr sz="1200">
              <a:solidFill>
                <a:srgbClr val="374151"/>
              </a:solidFill>
              <a:latin typeface="Roboto"/>
              <a:ea typeface="Roboto"/>
              <a:cs typeface="Roboto"/>
              <a:sym typeface="Roboto"/>
            </a:endParaRPr>
          </a:p>
          <a:p>
            <a:pPr indent="0" lvl="0" marL="0" rtl="0" algn="l">
              <a:lnSpc>
                <a:spcPct val="100000"/>
              </a:lnSpc>
              <a:spcBef>
                <a:spcPts val="0"/>
              </a:spcBef>
              <a:spcAft>
                <a:spcPts val="0"/>
              </a:spcAft>
              <a:buClr>
                <a:schemeClr val="dk1"/>
              </a:buClr>
              <a:buSzPts val="1100"/>
              <a:buFont typeface="Arial"/>
              <a:buNone/>
            </a:pPr>
            <a:r>
              <a:t/>
            </a:r>
            <a:endParaRPr sz="1200">
              <a:highlight>
                <a:srgbClr val="FFFFFF"/>
              </a:highlight>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OBJECTIVES</a:t>
            </a:r>
            <a:endParaRPr/>
          </a:p>
        </p:txBody>
      </p:sp>
      <p:sp>
        <p:nvSpPr>
          <p:cNvPr id="76" name="Google Shape;76;p1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374151"/>
              </a:buClr>
              <a:buSzPts val="1800"/>
              <a:buFont typeface="Arial"/>
              <a:buChar char="●"/>
            </a:pPr>
            <a:r>
              <a:rPr lang="en">
                <a:solidFill>
                  <a:srgbClr val="374151"/>
                </a:solidFill>
                <a:latin typeface="Arial"/>
                <a:ea typeface="Arial"/>
                <a:cs typeface="Arial"/>
                <a:sym typeface="Arial"/>
              </a:rPr>
              <a:t>The primary objective is to understand the key drivers of energy usage within the served regions.</a:t>
            </a:r>
            <a:endParaRPr>
              <a:solidFill>
                <a:srgbClr val="374151"/>
              </a:solidFill>
              <a:latin typeface="Arial"/>
              <a:ea typeface="Arial"/>
              <a:cs typeface="Arial"/>
              <a:sym typeface="Arial"/>
            </a:endParaRPr>
          </a:p>
          <a:p>
            <a:pPr indent="0" lvl="0" marL="457200" rtl="0" algn="l">
              <a:spcBef>
                <a:spcPts val="0"/>
              </a:spcBef>
              <a:spcAft>
                <a:spcPts val="0"/>
              </a:spcAft>
              <a:buNone/>
            </a:pPr>
            <a:r>
              <a:t/>
            </a:r>
            <a:endParaRPr>
              <a:solidFill>
                <a:srgbClr val="374151"/>
              </a:solidFill>
              <a:latin typeface="Arial"/>
              <a:ea typeface="Arial"/>
              <a:cs typeface="Arial"/>
              <a:sym typeface="Arial"/>
            </a:endParaRPr>
          </a:p>
          <a:p>
            <a:pPr indent="-342900" lvl="0" marL="457200" rtl="0" algn="l">
              <a:spcBef>
                <a:spcPts val="0"/>
              </a:spcBef>
              <a:spcAft>
                <a:spcPts val="0"/>
              </a:spcAft>
              <a:buClr>
                <a:srgbClr val="374151"/>
              </a:buClr>
              <a:buSzPts val="1800"/>
              <a:buFont typeface="Arial"/>
              <a:buChar char="●"/>
            </a:pPr>
            <a:r>
              <a:rPr lang="en">
                <a:solidFill>
                  <a:srgbClr val="374151"/>
                </a:solidFill>
                <a:latin typeface="Arial"/>
                <a:ea typeface="Arial"/>
                <a:cs typeface="Arial"/>
                <a:sym typeface="Arial"/>
              </a:rPr>
              <a:t>eSC aims to explore effective strategies to reduce energy consumption without resorting to the construction of new power plants.</a:t>
            </a:r>
            <a:endParaRPr>
              <a:solidFill>
                <a:srgbClr val="374151"/>
              </a:solidFill>
              <a:latin typeface="Arial"/>
              <a:ea typeface="Arial"/>
              <a:cs typeface="Arial"/>
              <a:sym typeface="Arial"/>
            </a:endParaRPr>
          </a:p>
          <a:p>
            <a:pPr indent="0" lvl="0" marL="457200" rtl="0" algn="l">
              <a:spcBef>
                <a:spcPts val="0"/>
              </a:spcBef>
              <a:spcAft>
                <a:spcPts val="0"/>
              </a:spcAft>
              <a:buNone/>
            </a:pPr>
            <a:r>
              <a:t/>
            </a:r>
            <a:endParaRPr>
              <a:solidFill>
                <a:srgbClr val="374151"/>
              </a:solidFill>
              <a:latin typeface="Arial"/>
              <a:ea typeface="Arial"/>
              <a:cs typeface="Arial"/>
              <a:sym typeface="Arial"/>
            </a:endParaRPr>
          </a:p>
          <a:p>
            <a:pPr indent="-342900" lvl="0" marL="457200" rtl="0" algn="l">
              <a:spcBef>
                <a:spcPts val="0"/>
              </a:spcBef>
              <a:spcAft>
                <a:spcPts val="0"/>
              </a:spcAft>
              <a:buClr>
                <a:srgbClr val="374151"/>
              </a:buClr>
              <a:buSzPts val="1800"/>
              <a:buFont typeface="Arial"/>
              <a:buChar char="●"/>
            </a:pPr>
            <a:r>
              <a:rPr lang="en">
                <a:solidFill>
                  <a:srgbClr val="374151"/>
                </a:solidFill>
                <a:latin typeface="Arial"/>
                <a:ea typeface="Arial"/>
                <a:cs typeface="Arial"/>
                <a:sym typeface="Arial"/>
              </a:rPr>
              <a:t>The specific focus is on analyzing energy consumption patterns during July, traditionally recognized as the month with the highest energy demand.</a:t>
            </a:r>
            <a:endParaRPr>
              <a:solidFill>
                <a:srgbClr val="374151"/>
              </a:solidFill>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BUSINESS QUESTIONS</a:t>
            </a:r>
            <a:endParaRPr/>
          </a:p>
        </p:txBody>
      </p:sp>
      <p:sp>
        <p:nvSpPr>
          <p:cNvPr id="82" name="Google Shape;82;p16"/>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30200" lvl="0" marL="457200" rtl="0" algn="l">
              <a:spcBef>
                <a:spcPts val="1200"/>
              </a:spcBef>
              <a:spcAft>
                <a:spcPts val="0"/>
              </a:spcAft>
              <a:buSzPts val="1600"/>
              <a:buFont typeface="Arial"/>
              <a:buChar char="●"/>
            </a:pPr>
            <a:r>
              <a:rPr lang="en" sz="1600">
                <a:latin typeface="Arial"/>
                <a:ea typeface="Arial"/>
                <a:cs typeface="Arial"/>
                <a:sym typeface="Arial"/>
              </a:rPr>
              <a:t>Identify the primary factors influencing energy consumption in residential properties during July?</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Explore the feasibility of creating a precise predictive model for residential energy usage in July?</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Examine the correlation between weather conditions and energy demand, including the simulation of temperature increases in July?</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Project the future peak energy demand without considering new customers, and analyze variations in peak demand across diverse geographic regions?</a:t>
            </a:r>
            <a:endParaRPr>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DATASET DESCRIPTION</a:t>
            </a:r>
            <a:endParaRPr/>
          </a:p>
        </p:txBody>
      </p:sp>
      <p:sp>
        <p:nvSpPr>
          <p:cNvPr id="88" name="Google Shape;88;p17"/>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457200" lvl="0" marL="0" rtl="0" algn="l">
              <a:spcBef>
                <a:spcPts val="1500"/>
              </a:spcBef>
              <a:spcAft>
                <a:spcPts val="0"/>
              </a:spcAft>
              <a:buNone/>
            </a:pPr>
            <a:r>
              <a:rPr lang="en" sz="1400">
                <a:solidFill>
                  <a:srgbClr val="374151"/>
                </a:solidFill>
                <a:latin typeface="Arial"/>
                <a:ea typeface="Arial"/>
                <a:cs typeface="Arial"/>
                <a:sym typeface="Arial"/>
              </a:rPr>
              <a:t>Three main datasets are available for analysis:</a:t>
            </a:r>
            <a:endParaRPr sz="1400">
              <a:solidFill>
                <a:srgbClr val="374151"/>
              </a:solidFill>
              <a:latin typeface="Arial"/>
              <a:ea typeface="Arial"/>
              <a:cs typeface="Arial"/>
              <a:sym typeface="Arial"/>
            </a:endParaRPr>
          </a:p>
          <a:p>
            <a:pPr indent="-304800" lvl="2" marL="1371600" rtl="0" algn="l">
              <a:spcBef>
                <a:spcPts val="1500"/>
              </a:spcBef>
              <a:spcAft>
                <a:spcPts val="0"/>
              </a:spcAft>
              <a:buClr>
                <a:srgbClr val="374151"/>
              </a:buClr>
              <a:buSzPts val="1200"/>
              <a:buFont typeface="Arial"/>
              <a:buChar char="●"/>
            </a:pPr>
            <a:r>
              <a:rPr lang="en">
                <a:solidFill>
                  <a:srgbClr val="374151"/>
                </a:solidFill>
                <a:latin typeface="Arial"/>
                <a:ea typeface="Arial"/>
                <a:cs typeface="Arial"/>
                <a:sym typeface="Arial"/>
              </a:rPr>
              <a:t>Static House Data: Includes attributes such as size, providing essential information about the residential properties.</a:t>
            </a:r>
            <a:endParaRPr>
              <a:solidFill>
                <a:srgbClr val="374151"/>
              </a:solidFill>
              <a:latin typeface="Arial"/>
              <a:ea typeface="Arial"/>
              <a:cs typeface="Arial"/>
              <a:sym typeface="Arial"/>
            </a:endParaRPr>
          </a:p>
          <a:p>
            <a:pPr indent="-317500" lvl="2" marL="1371600" rtl="0" algn="l">
              <a:spcBef>
                <a:spcPts val="0"/>
              </a:spcBef>
              <a:spcAft>
                <a:spcPts val="0"/>
              </a:spcAft>
              <a:buClr>
                <a:srgbClr val="374151"/>
              </a:buClr>
              <a:buSzPts val="1400"/>
              <a:buFont typeface="Arial"/>
              <a:buChar char="●"/>
            </a:pPr>
            <a:r>
              <a:rPr lang="en">
                <a:solidFill>
                  <a:srgbClr val="374151"/>
                </a:solidFill>
                <a:latin typeface="Arial"/>
                <a:ea typeface="Arial"/>
                <a:cs typeface="Arial"/>
                <a:sym typeface="Arial"/>
              </a:rPr>
              <a:t>Energy Usage Data: Offers hourly usage profiles for each house, allowing for a detailed examination of energy consumption patterns.</a:t>
            </a:r>
            <a:endParaRPr>
              <a:solidFill>
                <a:srgbClr val="374151"/>
              </a:solidFill>
              <a:latin typeface="Arial"/>
              <a:ea typeface="Arial"/>
              <a:cs typeface="Arial"/>
              <a:sym typeface="Arial"/>
            </a:endParaRPr>
          </a:p>
          <a:p>
            <a:pPr indent="-317500" lvl="2" marL="1371600" rtl="0" algn="l">
              <a:spcBef>
                <a:spcPts val="0"/>
              </a:spcBef>
              <a:spcAft>
                <a:spcPts val="0"/>
              </a:spcAft>
              <a:buClr>
                <a:srgbClr val="374151"/>
              </a:buClr>
              <a:buSzPts val="1400"/>
              <a:buFont typeface="Arial"/>
              <a:buChar char="●"/>
            </a:pPr>
            <a:r>
              <a:rPr lang="en">
                <a:solidFill>
                  <a:srgbClr val="374151"/>
                </a:solidFill>
                <a:latin typeface="Arial"/>
                <a:ea typeface="Arial"/>
                <a:cs typeface="Arial"/>
                <a:sym typeface="Arial"/>
              </a:rPr>
              <a:t>Weather data is also part of the dataset, providing crucial information on meteorological conditions during the specified period.</a:t>
            </a:r>
            <a:endParaRPr>
              <a:solidFill>
                <a:srgbClr val="374151"/>
              </a:solidFill>
              <a:latin typeface="Arial"/>
              <a:ea typeface="Arial"/>
              <a:cs typeface="Arial"/>
              <a:sym typeface="Arial"/>
            </a:endParaRPr>
          </a:p>
          <a:p>
            <a:pPr indent="-317500" lvl="2" marL="1371600" rtl="0" algn="l">
              <a:spcBef>
                <a:spcPts val="0"/>
              </a:spcBef>
              <a:spcAft>
                <a:spcPts val="0"/>
              </a:spcAft>
              <a:buClr>
                <a:srgbClr val="374151"/>
              </a:buClr>
              <a:buSzPts val="1400"/>
              <a:buFont typeface="Arial"/>
              <a:buChar char="●"/>
            </a:pPr>
            <a:r>
              <a:rPr lang="en">
                <a:solidFill>
                  <a:srgbClr val="374151"/>
                </a:solidFill>
                <a:latin typeface="Arial"/>
                <a:ea typeface="Arial"/>
                <a:cs typeface="Arial"/>
                <a:sym typeface="Arial"/>
              </a:rPr>
              <a:t>A comprehensive data description file accompanies the datasets, aiding in the interpretation and utilization of the information.</a:t>
            </a:r>
            <a:endParaRPr>
              <a:solidFill>
                <a:srgbClr val="374151"/>
              </a:solidFill>
              <a:latin typeface="Arial"/>
              <a:ea typeface="Arial"/>
              <a:cs typeface="Arial"/>
              <a:sym typeface="Arial"/>
            </a:endParaRPr>
          </a:p>
          <a:p>
            <a:pPr indent="0" lvl="0" marL="0" rtl="0" algn="l">
              <a:spcBef>
                <a:spcPts val="1500"/>
              </a:spcBef>
              <a:spcAft>
                <a:spcPts val="1200"/>
              </a:spcAft>
              <a:buNone/>
            </a:pPr>
            <a:r>
              <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Data Exploration and Data Cleaning</a:t>
            </a:r>
            <a:endParaRPr/>
          </a:p>
        </p:txBody>
      </p:sp>
      <p:sp>
        <p:nvSpPr>
          <p:cNvPr id="94" name="Google Shape;94;p18"/>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Arial"/>
              <a:buChar char="●"/>
            </a:pPr>
            <a:r>
              <a:rPr lang="en" sz="1400">
                <a:latin typeface="Arial"/>
                <a:ea typeface="Arial"/>
                <a:cs typeface="Arial"/>
                <a:sym typeface="Arial"/>
              </a:rPr>
              <a:t>Energy Dataset:</a:t>
            </a:r>
            <a:endParaRPr sz="1400">
              <a:latin typeface="Arial"/>
              <a:ea typeface="Arial"/>
              <a:cs typeface="Arial"/>
              <a:sym typeface="Arial"/>
            </a:endParaRPr>
          </a:p>
          <a:p>
            <a:pPr indent="0" lvl="0" marL="457200" rtl="0" algn="l">
              <a:spcBef>
                <a:spcPts val="1200"/>
              </a:spcBef>
              <a:spcAft>
                <a:spcPts val="0"/>
              </a:spcAft>
              <a:buNone/>
            </a:pPr>
            <a:r>
              <a:rPr lang="en" sz="1400">
                <a:latin typeface="Arial"/>
                <a:ea typeface="Arial"/>
                <a:cs typeface="Arial"/>
                <a:sym typeface="Arial"/>
              </a:rPr>
              <a:t>We computed the total energy by summing up the rows of electricity-related columns and stored the result in a new column. Afterward, we eliminated the electricity-related columns.</a:t>
            </a:r>
            <a:endParaRPr sz="1400">
              <a:latin typeface="Arial"/>
              <a:ea typeface="Arial"/>
              <a:cs typeface="Arial"/>
              <a:sym typeface="Arial"/>
            </a:endParaRPr>
          </a:p>
          <a:p>
            <a:pPr indent="-317500" lvl="0" marL="457200" rtl="0" algn="l">
              <a:spcBef>
                <a:spcPts val="1200"/>
              </a:spcBef>
              <a:spcAft>
                <a:spcPts val="0"/>
              </a:spcAft>
              <a:buSzPts val="1400"/>
              <a:buFont typeface="Arial"/>
              <a:buChar char="●"/>
            </a:pPr>
            <a:r>
              <a:rPr lang="en" sz="1400">
                <a:latin typeface="Arial"/>
                <a:ea typeface="Arial"/>
                <a:cs typeface="Arial"/>
                <a:sym typeface="Arial"/>
              </a:rPr>
              <a:t>Static House Dataset:</a:t>
            </a:r>
            <a:endParaRPr sz="1400">
              <a:latin typeface="Arial"/>
              <a:ea typeface="Arial"/>
              <a:cs typeface="Arial"/>
              <a:sym typeface="Arial"/>
            </a:endParaRPr>
          </a:p>
          <a:p>
            <a:pPr indent="0" lvl="0" marL="457200" rtl="0" algn="l">
              <a:spcBef>
                <a:spcPts val="1200"/>
              </a:spcBef>
              <a:spcAft>
                <a:spcPts val="0"/>
              </a:spcAft>
              <a:buNone/>
            </a:pPr>
            <a:r>
              <a:rPr lang="en" sz="1400">
                <a:latin typeface="Arial"/>
                <a:ea typeface="Arial"/>
                <a:cs typeface="Arial"/>
                <a:sym typeface="Arial"/>
              </a:rPr>
              <a:t>We excluded columns with a higher number of missing values from the static house dataset.</a:t>
            </a:r>
            <a:endParaRPr sz="1400">
              <a:latin typeface="Arial"/>
              <a:ea typeface="Arial"/>
              <a:cs typeface="Arial"/>
              <a:sym typeface="Arial"/>
            </a:endParaRPr>
          </a:p>
          <a:p>
            <a:pPr indent="-317500" lvl="0" marL="457200" rtl="0" algn="l">
              <a:spcBef>
                <a:spcPts val="1200"/>
              </a:spcBef>
              <a:spcAft>
                <a:spcPts val="0"/>
              </a:spcAft>
              <a:buSzPts val="1400"/>
              <a:buFont typeface="Arial"/>
              <a:buChar char="●"/>
            </a:pPr>
            <a:r>
              <a:rPr lang="en" sz="1400">
                <a:latin typeface="Arial"/>
                <a:ea typeface="Arial"/>
                <a:cs typeface="Arial"/>
                <a:sym typeface="Arial"/>
              </a:rPr>
              <a:t>Weather Dataset:</a:t>
            </a:r>
            <a:endParaRPr sz="1400">
              <a:latin typeface="Arial"/>
              <a:ea typeface="Arial"/>
              <a:cs typeface="Arial"/>
              <a:sym typeface="Arial"/>
            </a:endParaRPr>
          </a:p>
          <a:p>
            <a:pPr indent="0" lvl="0" marL="457200" rtl="0" algn="l">
              <a:spcBef>
                <a:spcPts val="1200"/>
              </a:spcBef>
              <a:spcAft>
                <a:spcPts val="0"/>
              </a:spcAft>
              <a:buNone/>
            </a:pPr>
            <a:r>
              <a:rPr lang="en" sz="1400">
                <a:latin typeface="Arial"/>
                <a:ea typeface="Arial"/>
                <a:cs typeface="Arial"/>
                <a:sym typeface="Arial"/>
              </a:rPr>
              <a:t>For the weather dataset, we selected all data with median values.</a:t>
            </a:r>
            <a:endParaRPr sz="1400">
              <a:latin typeface="Arial"/>
              <a:ea typeface="Arial"/>
              <a:cs typeface="Arial"/>
              <a:sym typeface="Arial"/>
            </a:endParaRPr>
          </a:p>
          <a:p>
            <a:pPr indent="0" lvl="0" marL="457200" rtl="0" algn="l">
              <a:spcBef>
                <a:spcPts val="1200"/>
              </a:spcBef>
              <a:spcAft>
                <a:spcPts val="1200"/>
              </a:spcAft>
              <a:buNone/>
            </a:pPr>
            <a:r>
              <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Data Manipulation</a:t>
            </a:r>
            <a:endParaRPr/>
          </a:p>
        </p:txBody>
      </p:sp>
      <p:sp>
        <p:nvSpPr>
          <p:cNvPr id="100" name="Google Shape;100;p19"/>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Clr>
                <a:schemeClr val="dk1"/>
              </a:buClr>
              <a:buSzPts val="1100"/>
              <a:buFont typeface="Arial"/>
              <a:buNone/>
            </a:pPr>
            <a:r>
              <a:rPr lang="en" sz="1400">
                <a:latin typeface="Arial"/>
                <a:ea typeface="Arial"/>
                <a:cs typeface="Arial"/>
                <a:sym typeface="Arial"/>
              </a:rPr>
              <a:t>Energy Dataset:</a:t>
            </a:r>
            <a:endParaRPr sz="1400">
              <a:latin typeface="Arial"/>
              <a:ea typeface="Arial"/>
              <a:cs typeface="Arial"/>
              <a:sym typeface="Arial"/>
            </a:endParaRPr>
          </a:p>
          <a:p>
            <a:pPr indent="0" lvl="0" marL="457200" rtl="0" algn="l">
              <a:spcBef>
                <a:spcPts val="1200"/>
              </a:spcBef>
              <a:spcAft>
                <a:spcPts val="0"/>
              </a:spcAft>
              <a:buClr>
                <a:schemeClr val="dk1"/>
              </a:buClr>
              <a:buSzPts val="1100"/>
              <a:buFont typeface="Arial"/>
              <a:buNone/>
            </a:pPr>
            <a:r>
              <a:rPr lang="en" sz="1400">
                <a:latin typeface="Arial"/>
                <a:ea typeface="Arial"/>
                <a:cs typeface="Arial"/>
                <a:sym typeface="Arial"/>
              </a:rPr>
              <a:t>In this dataset, we group entries by day, calculate the total energy consumed each day, and store it in a new column using aggregation.</a:t>
            </a:r>
            <a:endParaRPr sz="1400">
              <a:latin typeface="Arial"/>
              <a:ea typeface="Arial"/>
              <a:cs typeface="Arial"/>
              <a:sym typeface="Arial"/>
            </a:endParaRPr>
          </a:p>
          <a:p>
            <a:pPr indent="0" lvl="0" marL="457200" rtl="0" algn="l">
              <a:spcBef>
                <a:spcPts val="1200"/>
              </a:spcBef>
              <a:spcAft>
                <a:spcPts val="0"/>
              </a:spcAft>
              <a:buClr>
                <a:schemeClr val="dk1"/>
              </a:buClr>
              <a:buSzPts val="1100"/>
              <a:buFont typeface="Arial"/>
              <a:buNone/>
            </a:pPr>
            <a:r>
              <a:rPr lang="en" sz="1400">
                <a:latin typeface="Arial"/>
                <a:ea typeface="Arial"/>
                <a:cs typeface="Arial"/>
                <a:sym typeface="Arial"/>
              </a:rPr>
              <a:t>Static House:</a:t>
            </a:r>
            <a:endParaRPr sz="1400">
              <a:latin typeface="Arial"/>
              <a:ea typeface="Arial"/>
              <a:cs typeface="Arial"/>
              <a:sym typeface="Arial"/>
            </a:endParaRPr>
          </a:p>
          <a:p>
            <a:pPr indent="0" lvl="0" marL="457200" rtl="0" algn="l">
              <a:spcBef>
                <a:spcPts val="1200"/>
              </a:spcBef>
              <a:spcAft>
                <a:spcPts val="0"/>
              </a:spcAft>
              <a:buClr>
                <a:schemeClr val="dk1"/>
              </a:buClr>
              <a:buSzPts val="1100"/>
              <a:buFont typeface="Arial"/>
              <a:buNone/>
            </a:pPr>
            <a:r>
              <a:rPr lang="en" sz="1400">
                <a:latin typeface="Arial"/>
                <a:ea typeface="Arial"/>
                <a:cs typeface="Arial"/>
                <a:sym typeface="Arial"/>
              </a:rPr>
              <a:t>We combine the Energy and Static House datasets by matching building IDs.</a:t>
            </a:r>
            <a:endParaRPr sz="1400">
              <a:latin typeface="Arial"/>
              <a:ea typeface="Arial"/>
              <a:cs typeface="Arial"/>
              <a:sym typeface="Arial"/>
            </a:endParaRPr>
          </a:p>
          <a:p>
            <a:pPr indent="0" lvl="0" marL="457200" rtl="0" algn="l">
              <a:spcBef>
                <a:spcPts val="1200"/>
              </a:spcBef>
              <a:spcAft>
                <a:spcPts val="0"/>
              </a:spcAft>
              <a:buClr>
                <a:schemeClr val="dk1"/>
              </a:buClr>
              <a:buSzPts val="1100"/>
              <a:buFont typeface="Arial"/>
              <a:buNone/>
            </a:pPr>
            <a:r>
              <a:rPr lang="en" sz="1400">
                <a:latin typeface="Arial"/>
                <a:ea typeface="Arial"/>
                <a:cs typeface="Arial"/>
                <a:sym typeface="Arial"/>
              </a:rPr>
              <a:t>Weather:</a:t>
            </a:r>
            <a:endParaRPr sz="1400">
              <a:latin typeface="Arial"/>
              <a:ea typeface="Arial"/>
              <a:cs typeface="Arial"/>
              <a:sym typeface="Arial"/>
            </a:endParaRPr>
          </a:p>
          <a:p>
            <a:pPr indent="0" lvl="0" marL="457200" rtl="0" algn="l">
              <a:spcBef>
                <a:spcPts val="1200"/>
              </a:spcBef>
              <a:spcAft>
                <a:spcPts val="0"/>
              </a:spcAft>
              <a:buClr>
                <a:schemeClr val="dk1"/>
              </a:buClr>
              <a:buSzPts val="1100"/>
              <a:buFont typeface="Arial"/>
              <a:buNone/>
            </a:pPr>
            <a:r>
              <a:rPr lang="en" sz="1400">
                <a:latin typeface="Arial"/>
                <a:ea typeface="Arial"/>
                <a:cs typeface="Arial"/>
                <a:sym typeface="Arial"/>
              </a:rPr>
              <a:t>The Weather dataset is merged based on county ID.</a:t>
            </a:r>
            <a:endParaRPr sz="1400">
              <a:latin typeface="Arial"/>
              <a:ea typeface="Arial"/>
              <a:cs typeface="Arial"/>
              <a:sym typeface="Arial"/>
            </a:endParaRPr>
          </a:p>
          <a:p>
            <a:pPr indent="0" lvl="0" marL="45720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Final Cleaned Merged DataFrame</a:t>
            </a:r>
            <a:endParaRPr/>
          </a:p>
        </p:txBody>
      </p:sp>
      <p:sp>
        <p:nvSpPr>
          <p:cNvPr id="106" name="Google Shape;106;p20"/>
          <p:cNvSpPr txBox="1"/>
          <p:nvPr>
            <p:ph idx="1" type="body"/>
          </p:nvPr>
        </p:nvSpPr>
        <p:spPr>
          <a:xfrm>
            <a:off x="311700" y="1251200"/>
            <a:ext cx="82695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sz="10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 sz="1000">
                <a:latin typeface="Arial"/>
                <a:ea typeface="Arial"/>
                <a:cs typeface="Arial"/>
                <a:sym typeface="Arial"/>
              </a:rPr>
              <a:t>The dataset has 176,948 rows and 111 columns, representing various attributes related to energy consumption and building characteristics. Key points include:</a:t>
            </a:r>
            <a:endParaRPr sz="1000">
              <a:latin typeface="Arial"/>
              <a:ea typeface="Arial"/>
              <a:cs typeface="Arial"/>
              <a:sym typeface="Arial"/>
            </a:endParaRPr>
          </a:p>
          <a:p>
            <a:pPr indent="-292100" lvl="0" marL="457200" rtl="0" algn="l">
              <a:spcBef>
                <a:spcPts val="1200"/>
              </a:spcBef>
              <a:spcAft>
                <a:spcPts val="0"/>
              </a:spcAft>
              <a:buSzPts val="1000"/>
              <a:buFont typeface="Arial"/>
              <a:buChar char="●"/>
            </a:pPr>
            <a:r>
              <a:rPr lang="en" sz="1000">
                <a:latin typeface="Arial"/>
                <a:ea typeface="Arial"/>
                <a:cs typeface="Arial"/>
                <a:sym typeface="Arial"/>
              </a:rPr>
              <a:t>Columns cover building details, climate zones, amenities, income, weather, and energy-related information.</a:t>
            </a:r>
            <a:endParaRPr sz="1000">
              <a:latin typeface="Arial"/>
              <a:ea typeface="Arial"/>
              <a:cs typeface="Arial"/>
              <a:sym typeface="Arial"/>
            </a:endParaRPr>
          </a:p>
          <a:p>
            <a:pPr indent="-292100" lvl="0" marL="457200" rtl="0" algn="l">
              <a:spcBef>
                <a:spcPts val="0"/>
              </a:spcBef>
              <a:spcAft>
                <a:spcPts val="0"/>
              </a:spcAft>
              <a:buSzPts val="1000"/>
              <a:buFont typeface="Arial"/>
              <a:buChar char="●"/>
            </a:pPr>
            <a:r>
              <a:rPr lang="en" sz="1000">
                <a:latin typeface="Arial"/>
                <a:ea typeface="Arial"/>
                <a:cs typeface="Arial"/>
                <a:sym typeface="Arial"/>
              </a:rPr>
              <a:t>Information on daily electricity consumption is available.</a:t>
            </a:r>
            <a:endParaRPr sz="1000">
              <a:latin typeface="Arial"/>
              <a:ea typeface="Arial"/>
              <a:cs typeface="Arial"/>
              <a:sym typeface="Arial"/>
            </a:endParaRPr>
          </a:p>
          <a:p>
            <a:pPr indent="-292100" lvl="0" marL="457200" rtl="0" algn="l">
              <a:spcBef>
                <a:spcPts val="0"/>
              </a:spcBef>
              <a:spcAft>
                <a:spcPts val="0"/>
              </a:spcAft>
              <a:buSzPts val="1000"/>
              <a:buFont typeface="Arial"/>
              <a:buChar char="●"/>
            </a:pPr>
            <a:r>
              <a:rPr lang="en" sz="1000">
                <a:latin typeface="Arial"/>
                <a:ea typeface="Arial"/>
                <a:cs typeface="Arial"/>
                <a:sym typeface="Arial"/>
              </a:rPr>
              <a:t>Geographic details include latitude and longitude.</a:t>
            </a:r>
            <a:endParaRPr sz="1000">
              <a:latin typeface="Arial"/>
              <a:ea typeface="Arial"/>
              <a:cs typeface="Arial"/>
              <a:sym typeface="Arial"/>
            </a:endParaRPr>
          </a:p>
          <a:p>
            <a:pPr indent="-292100" lvl="0" marL="457200" rtl="0" algn="l">
              <a:spcBef>
                <a:spcPts val="0"/>
              </a:spcBef>
              <a:spcAft>
                <a:spcPts val="0"/>
              </a:spcAft>
              <a:buSzPts val="1000"/>
              <a:buFont typeface="Arial"/>
              <a:buChar char="●"/>
            </a:pPr>
            <a:r>
              <a:rPr lang="en" sz="1000">
                <a:latin typeface="Arial"/>
                <a:ea typeface="Arial"/>
                <a:cs typeface="Arial"/>
                <a:sym typeface="Arial"/>
              </a:rPr>
              <a:t>Meteorological data includes temperature, humidity, wind speed, and radiation.</a:t>
            </a:r>
            <a:endParaRPr sz="1000">
              <a:latin typeface="Arial"/>
              <a:ea typeface="Arial"/>
              <a:cs typeface="Arial"/>
              <a:sym typeface="Arial"/>
            </a:endParaRPr>
          </a:p>
          <a:p>
            <a:pPr indent="-292100" lvl="0" marL="457200" rtl="0" algn="l">
              <a:spcBef>
                <a:spcPts val="0"/>
              </a:spcBef>
              <a:spcAft>
                <a:spcPts val="0"/>
              </a:spcAft>
              <a:buSzPts val="1000"/>
              <a:buFont typeface="Arial"/>
              <a:buChar char="●"/>
            </a:pPr>
            <a:r>
              <a:rPr lang="en" sz="1000">
                <a:latin typeface="Arial"/>
                <a:ea typeface="Arial"/>
                <a:cs typeface="Arial"/>
                <a:sym typeface="Arial"/>
              </a:rPr>
              <a:t>Upgrade information is present for insulation, water heaters, HVAC systems, etc.</a:t>
            </a:r>
            <a:endParaRPr sz="1000">
              <a:latin typeface="Arial"/>
              <a:ea typeface="Arial"/>
              <a:cs typeface="Arial"/>
              <a:sym typeface="Arial"/>
            </a:endParaRPr>
          </a:p>
          <a:p>
            <a:pPr indent="-292100" lvl="0" marL="457200" rtl="0" algn="l">
              <a:spcBef>
                <a:spcPts val="0"/>
              </a:spcBef>
              <a:spcAft>
                <a:spcPts val="0"/>
              </a:spcAft>
              <a:buSzPts val="1000"/>
              <a:buFont typeface="Arial"/>
              <a:buChar char="●"/>
            </a:pPr>
            <a:r>
              <a:rPr lang="en" sz="1000">
                <a:latin typeface="Arial"/>
                <a:ea typeface="Arial"/>
                <a:cs typeface="Arial"/>
                <a:sym typeface="Arial"/>
              </a:rPr>
              <a:t>Building characteristics like size, vintage, and occupancy are included.</a:t>
            </a:r>
            <a:endParaRPr sz="1000">
              <a:latin typeface="Arial"/>
              <a:ea typeface="Arial"/>
              <a:cs typeface="Arial"/>
              <a:sym typeface="Arial"/>
            </a:endParaRPr>
          </a:p>
          <a:p>
            <a:pPr indent="0" lvl="0" marL="0" rtl="0" algn="l">
              <a:spcBef>
                <a:spcPts val="1200"/>
              </a:spcBef>
              <a:spcAft>
                <a:spcPts val="1200"/>
              </a:spcAft>
              <a:buNone/>
            </a:pPr>
            <a:r>
              <a:t/>
            </a:r>
            <a:endParaRPr/>
          </a:p>
        </p:txBody>
      </p:sp>
      <p:pic>
        <p:nvPicPr>
          <p:cNvPr id="107" name="Google Shape;107;p20"/>
          <p:cNvPicPr preferRelativeResize="0"/>
          <p:nvPr/>
        </p:nvPicPr>
        <p:blipFill>
          <a:blip r:embed="rId3">
            <a:alphaModFix/>
          </a:blip>
          <a:stretch>
            <a:fillRect/>
          </a:stretch>
        </p:blipFill>
        <p:spPr>
          <a:xfrm>
            <a:off x="777575" y="1461650"/>
            <a:ext cx="2002000" cy="733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Model Building</a:t>
            </a:r>
            <a:endParaRPr/>
          </a:p>
        </p:txBody>
      </p:sp>
      <p:sp>
        <p:nvSpPr>
          <p:cNvPr id="113" name="Google Shape;113;p21"/>
          <p:cNvSpPr txBox="1"/>
          <p:nvPr>
            <p:ph idx="1" type="body"/>
          </p:nvPr>
        </p:nvSpPr>
        <p:spPr>
          <a:xfrm>
            <a:off x="311700" y="1225225"/>
            <a:ext cx="8520600" cy="33540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sz="1900"/>
              <a:t>1.</a:t>
            </a:r>
            <a:r>
              <a:rPr lang="en" sz="1900"/>
              <a:t>Linear</a:t>
            </a:r>
            <a:r>
              <a:rPr lang="en" sz="1900"/>
              <a:t> Regression</a:t>
            </a:r>
            <a:endParaRPr sz="1900"/>
          </a:p>
          <a:p>
            <a:pPr indent="0" lvl="0" marL="0" rtl="0" algn="l">
              <a:spcBef>
                <a:spcPts val="1200"/>
              </a:spcBef>
              <a:spcAft>
                <a:spcPts val="0"/>
              </a:spcAft>
              <a:buNone/>
            </a:pPr>
            <a:r>
              <a:rPr lang="en" sz="1300">
                <a:latin typeface="Arial"/>
                <a:ea typeface="Arial"/>
                <a:cs typeface="Arial"/>
                <a:sym typeface="Arial"/>
              </a:rPr>
              <a:t>Linear regression is a statistical method used for modeling the relationship between a dependent variable and one or more independent variables by fitting a linear equation to observed data. The goal of linear regression is to find the best-fitting linear relationship that minimizes the sum of the squared differences between the observed and predicted values.The linear regression equation for a simple linear regression with one independent variable is typically represented as:</a:t>
            </a:r>
            <a:endParaRPr sz="1300">
              <a:latin typeface="Arial"/>
              <a:ea typeface="Arial"/>
              <a:cs typeface="Arial"/>
              <a:sym typeface="Arial"/>
            </a:endParaRPr>
          </a:p>
          <a:p>
            <a:pPr indent="0" lvl="0" marL="0" rtl="0" algn="l">
              <a:spcBef>
                <a:spcPts val="0"/>
              </a:spcBef>
              <a:spcAft>
                <a:spcPts val="0"/>
              </a:spcAft>
              <a:buNone/>
            </a:pPr>
            <a:r>
              <a:t/>
            </a:r>
            <a:endParaRPr sz="1300">
              <a:latin typeface="Arial"/>
              <a:ea typeface="Arial"/>
              <a:cs typeface="Arial"/>
              <a:sym typeface="Arial"/>
            </a:endParaRPr>
          </a:p>
          <a:p>
            <a:pPr indent="0" lvl="0" marL="0" rtl="0" algn="l">
              <a:spcBef>
                <a:spcPts val="0"/>
              </a:spcBef>
              <a:spcAft>
                <a:spcPts val="0"/>
              </a:spcAft>
              <a:buNone/>
            </a:pPr>
            <a:r>
              <a:rPr lang="en" sz="1000">
                <a:latin typeface="Arial"/>
                <a:ea typeface="Arial"/>
                <a:cs typeface="Arial"/>
                <a:sym typeface="Arial"/>
              </a:rPr>
              <a:t>Y = bX + c</a:t>
            </a:r>
            <a:endParaRPr sz="1000">
              <a:latin typeface="Arial"/>
              <a:ea typeface="Arial"/>
              <a:cs typeface="Arial"/>
              <a:sym typeface="Arial"/>
            </a:endParaRPr>
          </a:p>
          <a:p>
            <a:pPr indent="0" lvl="0" marL="0" rtl="0" algn="l">
              <a:spcBef>
                <a:spcPts val="0"/>
              </a:spcBef>
              <a:spcAft>
                <a:spcPts val="0"/>
              </a:spcAft>
              <a:buNone/>
            </a:pPr>
            <a:r>
              <a:t/>
            </a:r>
            <a:endParaRPr sz="1300">
              <a:latin typeface="Arial"/>
              <a:ea typeface="Arial"/>
              <a:cs typeface="Arial"/>
              <a:sym typeface="Arial"/>
            </a:endParaRPr>
          </a:p>
          <a:p>
            <a:pPr indent="0" lvl="0" marL="0" rtl="0" algn="l">
              <a:spcBef>
                <a:spcPts val="0"/>
              </a:spcBef>
              <a:spcAft>
                <a:spcPts val="0"/>
              </a:spcAft>
              <a:buNone/>
            </a:pPr>
            <a:r>
              <a:rPr i="1" lang="en" sz="1000">
                <a:latin typeface="Arial"/>
                <a:ea typeface="Arial"/>
                <a:cs typeface="Arial"/>
                <a:sym typeface="Arial"/>
              </a:rPr>
              <a:t>Y</a:t>
            </a:r>
            <a:r>
              <a:rPr lang="en" sz="1000">
                <a:latin typeface="Arial"/>
                <a:ea typeface="Arial"/>
                <a:cs typeface="Arial"/>
                <a:sym typeface="Arial"/>
              </a:rPr>
              <a:t> is the dependent variable (the one you're trying to predict).</a:t>
            </a:r>
            <a:endParaRPr sz="1000">
              <a:latin typeface="Arial"/>
              <a:ea typeface="Arial"/>
              <a:cs typeface="Arial"/>
              <a:sym typeface="Arial"/>
            </a:endParaRPr>
          </a:p>
          <a:p>
            <a:pPr indent="0" lvl="0" marL="0" rtl="0" algn="l">
              <a:spcBef>
                <a:spcPts val="0"/>
              </a:spcBef>
              <a:spcAft>
                <a:spcPts val="0"/>
              </a:spcAft>
              <a:buNone/>
            </a:pPr>
            <a:r>
              <a:t/>
            </a:r>
            <a:endParaRPr sz="1000">
              <a:latin typeface="Arial"/>
              <a:ea typeface="Arial"/>
              <a:cs typeface="Arial"/>
              <a:sym typeface="Arial"/>
            </a:endParaRPr>
          </a:p>
          <a:p>
            <a:pPr indent="0" lvl="0" marL="0" rtl="0" algn="l">
              <a:spcBef>
                <a:spcPts val="0"/>
              </a:spcBef>
              <a:spcAft>
                <a:spcPts val="0"/>
              </a:spcAft>
              <a:buNone/>
            </a:pPr>
            <a:r>
              <a:rPr i="1" lang="en" sz="1000">
                <a:latin typeface="Arial"/>
                <a:ea typeface="Arial"/>
                <a:cs typeface="Arial"/>
                <a:sym typeface="Arial"/>
              </a:rPr>
              <a:t>X</a:t>
            </a:r>
            <a:r>
              <a:rPr lang="en" sz="1000">
                <a:latin typeface="Arial"/>
                <a:ea typeface="Arial"/>
                <a:cs typeface="Arial"/>
                <a:sym typeface="Arial"/>
              </a:rPr>
              <a:t> is the independent variable (the one used to make predictions).</a:t>
            </a:r>
            <a:endParaRPr sz="1000">
              <a:latin typeface="Arial"/>
              <a:ea typeface="Arial"/>
              <a:cs typeface="Arial"/>
              <a:sym typeface="Arial"/>
            </a:endParaRPr>
          </a:p>
          <a:p>
            <a:pPr indent="0" lvl="0" marL="0" rtl="0" algn="l">
              <a:spcBef>
                <a:spcPts val="0"/>
              </a:spcBef>
              <a:spcAft>
                <a:spcPts val="0"/>
              </a:spcAft>
              <a:buNone/>
            </a:pPr>
            <a:r>
              <a:t/>
            </a:r>
            <a:endParaRPr sz="1000">
              <a:latin typeface="Arial"/>
              <a:ea typeface="Arial"/>
              <a:cs typeface="Arial"/>
              <a:sym typeface="Arial"/>
            </a:endParaRPr>
          </a:p>
          <a:p>
            <a:pPr indent="0" lvl="0" marL="0" rtl="0" algn="l">
              <a:spcBef>
                <a:spcPts val="0"/>
              </a:spcBef>
              <a:spcAft>
                <a:spcPts val="0"/>
              </a:spcAft>
              <a:buNone/>
            </a:pPr>
            <a:r>
              <a:rPr lang="en" sz="1000">
                <a:latin typeface="Arial"/>
                <a:ea typeface="Arial"/>
                <a:cs typeface="Arial"/>
                <a:sym typeface="Arial"/>
              </a:rPr>
              <a:t>c is the y-intercept (the value of </a:t>
            </a:r>
            <a:r>
              <a:rPr i="1" lang="en" sz="1000">
                <a:latin typeface="Arial"/>
                <a:ea typeface="Arial"/>
                <a:cs typeface="Arial"/>
                <a:sym typeface="Arial"/>
              </a:rPr>
              <a:t>Y</a:t>
            </a:r>
            <a:r>
              <a:rPr lang="en" sz="1000">
                <a:latin typeface="Arial"/>
                <a:ea typeface="Arial"/>
                <a:cs typeface="Arial"/>
                <a:sym typeface="Arial"/>
              </a:rPr>
              <a:t> when </a:t>
            </a:r>
            <a:r>
              <a:rPr i="1" lang="en" sz="1000">
                <a:latin typeface="Arial"/>
                <a:ea typeface="Arial"/>
                <a:cs typeface="Arial"/>
                <a:sym typeface="Arial"/>
              </a:rPr>
              <a:t>X</a:t>
            </a:r>
            <a:r>
              <a:rPr lang="en" sz="1000">
                <a:latin typeface="Arial"/>
                <a:ea typeface="Arial"/>
                <a:cs typeface="Arial"/>
                <a:sym typeface="Arial"/>
              </a:rPr>
              <a:t> is 0).</a:t>
            </a:r>
            <a:endParaRPr sz="1000">
              <a:latin typeface="Arial"/>
              <a:ea typeface="Arial"/>
              <a:cs typeface="Arial"/>
              <a:sym typeface="Arial"/>
            </a:endParaRPr>
          </a:p>
          <a:p>
            <a:pPr indent="0" lvl="0" marL="0" rtl="0" algn="l">
              <a:spcBef>
                <a:spcPts val="0"/>
              </a:spcBef>
              <a:spcAft>
                <a:spcPts val="0"/>
              </a:spcAft>
              <a:buNone/>
            </a:pPr>
            <a:r>
              <a:t/>
            </a:r>
            <a:endParaRPr i="1" sz="1000">
              <a:latin typeface="Arial"/>
              <a:ea typeface="Arial"/>
              <a:cs typeface="Arial"/>
              <a:sym typeface="Arial"/>
            </a:endParaRPr>
          </a:p>
          <a:p>
            <a:pPr indent="0" lvl="0" marL="0" rtl="0" algn="l">
              <a:spcBef>
                <a:spcPts val="0"/>
              </a:spcBef>
              <a:spcAft>
                <a:spcPts val="0"/>
              </a:spcAft>
              <a:buNone/>
            </a:pPr>
            <a:r>
              <a:t/>
            </a:r>
            <a:endParaRPr sz="1300">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